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1" r:id="rId3"/>
    <p:sldId id="260" r:id="rId4"/>
    <p:sldId id="262" r:id="rId5"/>
    <p:sldId id="263" r:id="rId6"/>
    <p:sldId id="297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78" r:id="rId22"/>
    <p:sldId id="280" r:id="rId23"/>
    <p:sldId id="282" r:id="rId24"/>
    <p:sldId id="283" r:id="rId25"/>
    <p:sldId id="284" r:id="rId26"/>
    <p:sldId id="285" r:id="rId27"/>
    <p:sldId id="288" r:id="rId28"/>
    <p:sldId id="286" r:id="rId29"/>
    <p:sldId id="287" r:id="rId30"/>
    <p:sldId id="290" r:id="rId31"/>
    <p:sldId id="291" r:id="rId32"/>
    <p:sldId id="292" r:id="rId33"/>
    <p:sldId id="293" r:id="rId34"/>
    <p:sldId id="294" r:id="rId35"/>
    <p:sldId id="295" r:id="rId36"/>
    <p:sldId id="296" r:id="rId37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9" autoAdjust="0"/>
    <p:restoredTop sz="90853" autoAdjust="0"/>
  </p:normalViewPr>
  <p:slideViewPr>
    <p:cSldViewPr snapToGrid="0">
      <p:cViewPr varScale="1">
        <p:scale>
          <a:sx n="100" d="100"/>
          <a:sy n="100" d="100"/>
        </p:scale>
        <p:origin x="960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9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27FDF-D9AC-4497-8AF1-9347ACD4697E}" type="datetimeFigureOut">
              <a:rPr lang="hr-HR" smtClean="0"/>
              <a:t>13.3.2025.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064B2-EFF6-4760-BE09-0DEDA56827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1859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138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78B8A-7712-D750-2461-048DF380A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A29AE-2990-BBCB-8E7A-46F802047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42D91-20DA-E6D9-7673-1E8DC2C1F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031F6-63EB-AF12-1B3A-CBF902754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25109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6007B-A1CF-7256-8D2D-677149BC5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87540-F3A2-391A-3DD1-EA131F62C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8E2B9-F0EB-F9E4-EFE9-D39EE4406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63E1D-1B57-5E33-AF66-CF56D6153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19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2D4F8-6F3B-0187-0FCF-B88E38D5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B64574-EDCB-C648-8C04-5A677B270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C4F1BA-9403-BB8E-D8F4-F071754F3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4B614-1DAB-7022-6838-CA3F6AB85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82544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1A2DA-6383-21E2-76DE-F4BCD94FE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41BE-F448-799A-FFFB-AF7A3F812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7BA49-3AFC-2DF4-3AF0-F1E0E385E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B8A94-8116-356B-5822-C16D00A59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38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CF5A4-83F8-D03B-6DD1-729238784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B8DE4-EFD7-4848-9BED-88EFB2CA3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634699-DED6-EAD7-B296-98F11D5C6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ECB48-937E-E571-CB0A-E00646080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584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65BC7-5015-75D2-ECAB-793A4B260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97A5C-B92A-AFD6-E1EE-60E4536B2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0ED28-289E-E014-714D-405C447C9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02370-57F4-1A76-E6A0-3A7658F40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79776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03580-0076-D11A-0DF7-B9A422160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F681E-7E3C-B358-5ECC-B6CAB1CC0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E28012-3DF9-A483-B940-835D4BDEC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22646-8E2A-A210-5F92-4CF595BDF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3133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32B7D-2A2E-758D-A0C8-A07CBC87C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D86DD-ED66-A993-CB40-BD2B48B34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0C51F-3FAC-3B55-95B5-823815783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4B372-2752-9E43-9F63-C1C5D81B2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1686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A5FB0-03D1-7673-1436-618A65BF9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5E79F8-CD3E-7463-10F0-49BFF0F5A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32C36-6B7A-47FF-6BCC-BE60AAD23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5DCB2-8D14-6A20-665D-3E19562F5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7056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198E8-DD69-CE51-408B-4520490F8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EA8548-0244-3CED-AEC1-105E73EA1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87A55-2B6B-DE12-274B-5D40A7ED3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6884-5223-8ACE-FA06-60663C860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41413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5004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B375-A063-7866-C079-884EA5D44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7DE70-7D4A-A307-4692-C35C8DB4E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5AD0B6-3ACE-DD12-D326-03F35B1C0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F05D8-CCEA-84E0-0B0E-F292ADB4B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77127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997EE-33D5-36AE-CB18-F8274F20F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3A36F-3EB0-B104-3D00-8A4C8F71D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1FE554-B44B-EC02-1438-698865840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C9797-E508-C18C-4DBF-E178CC91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5371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A8E17-E600-76D8-75E6-F78DC8C5E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3F5A3-0991-4ADD-3995-39F803238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119EC-F13A-0AED-C249-A54411F7D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F9CE4-7B50-3999-F70D-AA05AA787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84758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A24FF-E4FC-F54C-6EF7-E4047A1E8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1C344-103D-4F56-E9EA-C6A0B89DB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E8E65-8E39-8E0A-12FD-A768B93FC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82E57-E5BE-023F-DD2F-230A3C88F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27308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0CF8-704D-2C3A-81D6-2734533A6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4ED89-D215-CF55-8E15-D441B7026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81AFD-6847-0101-FCBC-22E7E72FD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EC7A9-31D5-C8EA-FCA2-735F10582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37494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A8604-F0A1-3820-E3D0-AF3569FCE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DE4AC-D4EB-44F4-3776-79B623CDB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B50B1-7A12-D963-3654-0B520A3DA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dirty="0"/>
              <a:t>https://www.w3schools.com/css/default.asp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0A928-5BBA-0A89-6894-838709703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2368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2ACAA-FA65-154A-84B0-6DE65DD8C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E5A-C0FB-19FD-29C6-8D962D0F1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7D21E-E45E-AB6B-14CF-C77C07CC1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047C2-61E5-674C-C9D2-27A0D0215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15625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97FFF-ADA9-9DD0-B158-929DEB47A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53C1C-E2D6-8704-A85E-EDBAD220D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0F5DA-6151-770E-7FF1-D5993DEB6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05FEB-1D51-9CC3-8687-D6B8FB020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87962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442A1-5CDD-BB19-DD7F-D8270EBC6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DC031D-750C-65A5-65F0-3DE9AADDF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EF6C6E-3AB4-4727-9ECE-F284C1D10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9EF8A-454A-6B7E-0F06-8A8E86597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09634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44E9-93D0-890F-9EA7-AAB3E5631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F1E62-C990-FE94-95A6-38F95A59F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F0042-F7DD-CD8F-2DBF-F3A9A6CFE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5EF39-0474-239E-C56D-1A4D8A8F3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7332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C03F7-4FA4-915C-7956-E7C38C1F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5A5D9-A9C9-15A4-2920-75D7762A2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4C84D2-1CBF-6498-2669-96600DDCD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68E90-91B8-9F12-AA01-C48D339A5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74169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873C4-C787-E3B0-6B83-5568C8325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8B474-9440-1569-3C9A-799E677C8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228CD7-1410-98F3-A047-A60D98CFC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A1363-4D28-7D87-9271-A6997DD49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21250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5640D-0A32-7B21-2412-7D6905894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2784D0-5C99-3A01-8A10-806E3E292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511BD-6315-9F22-3088-02A15EC5B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9AD39-B30C-D9FD-2B0E-BE664CF8D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616085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DA68C-A62D-05F6-FC1A-44A3FD155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19E93-1C66-4C47-99E3-DF9362393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96883-251D-D40E-0DAE-F3EB5AEFC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06017-1494-41E7-4F0C-4C82248DD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577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7990F-B09F-1343-86DD-868899FB2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7F531E-D1B9-D50B-E85E-B1173A67E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FC247-1A66-9364-37EB-8F06B6CEC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71660-6084-5273-6DD3-19FD8D953A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47772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56560-EAEF-302C-7BBE-0FF26559F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048A0-903B-060F-B5E2-F0B4C33CD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1BACF3-AB13-EDEE-D033-2664AE1B0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FCF20-F315-ABC8-7510-FA1FD88EC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7683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D422A-6994-786A-1B68-4DB40F0DE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7A17AD-88B6-5085-26D6-05F3F261D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9B73CC-407F-8962-E7DC-DABA2CEA1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03C2D-C8CA-5C7D-40B1-C0DE30AB5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57695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CE615-4359-0F92-7E0E-A402D0A8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ED56C-CC66-B800-06D5-E408D4152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0EA50-D109-9A79-4B46-807AE81A7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79851-BFB6-DB1A-16E8-B5024F968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23107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C8D9A-1B00-752A-83D9-F79F8653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F9C92-964A-046C-34E7-45FB6AF1E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6277B-A464-4563-C2F2-062D72F36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A097E-E02B-3225-9AF5-400A2CC54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1105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F2E55-DAAB-B2F0-A6EE-B7576475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164E99-2542-0334-9C04-C784F882C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52A9D-63DA-836C-0D23-9C7793CF8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16FCD-B690-5433-D62B-F55F144A8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55134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DDA75-4679-2CB4-565B-C35C31C56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3AED1-785D-4CA3-0A48-4676D3B1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70448-3038-048A-CCA7-036A4EFA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7CDEF-A731-829D-FF90-29EAE946A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438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9D169-9765-DAE6-B14A-01F8FC72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B46030-BE2C-520A-5E8B-598FB30A3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E6ED6-64B1-9E6D-8CED-1A6B9ECE2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95FF9-F560-33A7-E8E9-8F7CC2F31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821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13.3.2025.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</a:t>
            </a:r>
            <a:endParaRPr lang="hr-HR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Website stylization</a:t>
            </a:r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C9977-D330-9BBD-9E89-784CCDE84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1F5BC-FC3F-4CC8-AF55-1C1F4A45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-ID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3DCDE61-82BE-95FB-ADA6-C5809618B790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The ID is unique and is used when you want to style only one element</a:t>
            </a:r>
            <a:br>
              <a:rPr lang="en-US" sz="1600" dirty="0"/>
            </a:br>
            <a:r>
              <a:rPr lang="en-US" sz="1600" dirty="0"/>
              <a:t>
👉 Each ID must be unique in the HTML document!
👉 Use IDs only when really needed!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8E340-2161-C5A0-9384-E53F0522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056" y="4360290"/>
            <a:ext cx="1524000" cy="828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F7BD7-1085-B6B7-95D1-70DEDE1A7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056" y="3480925"/>
            <a:ext cx="40100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DAD4F-79F3-419E-296A-A9999CC8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314DE5-04D8-DC03-54A9-47E7BD7F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-ATTRIBUTE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9B565BC-B9FD-5E88-1B1A-F2CF9CAA7A32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With this selector, we can target HTML elements that have a specific attribute</a:t>
            </a:r>
            <a:br>
              <a:rPr lang="en-US" sz="1600" dirty="0"/>
            </a:br>
            <a:r>
              <a:rPr lang="en-US" sz="1600" dirty="0"/>
              <a:t>
👉 Apply the style only to &lt;input&gt; elements with type="text"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05A6B6-5781-A763-8737-7DD996F8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837" y="4479649"/>
            <a:ext cx="2466975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F116C-17B4-20E9-C4C4-B0D8DADF4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837" y="3429000"/>
            <a:ext cx="40386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21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845C0-DD34-4D1C-BB40-20202FE74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2CBE59-CF3E-5347-C78E-FB22401F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-UNIVERSAL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1B62688-16D8-DAE9-A6AA-C0458ADF6254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Apply style to ALL elements in an HTML document</a:t>
            </a:r>
            <a:br>
              <a:rPr lang="en-US" sz="1600" dirty="0"/>
            </a:br>
            <a:r>
              <a:rPr lang="en-US" sz="1600" dirty="0"/>
              <a:t>
👉 Useful for resetting styles at the beginning of a CSS file!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8FC55-22C1-C683-2B23-0D887EB1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897" y="3586162"/>
            <a:ext cx="29622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56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E6A8F-C208-60FF-D998-9911E8793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3823EA-B604-2E0B-7808-480DB01E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2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FC01A-CFB0-4AB1-74B7-0A7FDBDCB4C3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✅ Objective: Add colors using named colors, HEX, and RGB values.
✅ Steps:
1️⃣ Set the background-color of the page to </a:t>
            </a:r>
            <a:r>
              <a:rPr lang="en-US" altLang="sr-Latn-RS" sz="2800" dirty="0" err="1">
                <a:latin typeface="Bahnschrift SemiLight" panose="020B0502040204020203" pitchFamily="34" charset="0"/>
              </a:rPr>
              <a:t>antiquewhite</a:t>
            </a:r>
            <a:r>
              <a:rPr lang="en-US" altLang="sr-Latn-RS" sz="2800" dirty="0">
                <a:latin typeface="Bahnschrift SemiLight" panose="020B0502040204020203" pitchFamily="34" charset="0"/>
              </a:rPr>
              <a:t>.
2️⃣ Set the color to h1 using named colors.
3️⃣ Set the color for h2 using the HEX code.
4️⃣ Set background-color for h1 using HEX code.
5️⃣ Set the color for h2 using the RGB value.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62790-28C5-373A-4208-C9D9907C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85" y="2962415"/>
            <a:ext cx="4855741" cy="2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8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BBF6-5748-8A20-869F-7652CD55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0F7583-D1D8-5062-EF72-2DFDB1EC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-CHROME DEVELOPER TOOLS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EE635-CF6D-9958-C7BE-38BB68DFC2F3}"/>
              </a:ext>
            </a:extLst>
          </p:cNvPr>
          <p:cNvSpPr txBox="1"/>
          <p:nvPr/>
        </p:nvSpPr>
        <p:spPr>
          <a:xfrm>
            <a:off x="838200" y="2073692"/>
            <a:ext cx="61428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✅ Enable inspection of HTML and CSS code</a:t>
            </a:r>
            <a:br>
              <a:rPr lang="en-US" sz="1600" dirty="0"/>
            </a:br>
            <a:r>
              <a:rPr lang="en-US" sz="1600" dirty="0"/>
              <a:t>✅ Detect and test CSS rules</a:t>
            </a:r>
            <a:br>
              <a:rPr lang="en-US" sz="1600" dirty="0"/>
            </a:br>
            <a:r>
              <a:rPr lang="en-US" sz="1600" dirty="0"/>
              <a:t>✅ Change live styles without changing the original code</a:t>
            </a:r>
            <a:br>
              <a:rPr lang="en-US" sz="1600" dirty="0"/>
            </a:br>
            <a:r>
              <a:rPr lang="en-US" sz="1600" dirty="0"/>
              <a:t>✅ Overview of automatically assigned browser styles</a:t>
            </a:r>
            <a:endParaRPr lang="en-US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BCFEA-B03A-79C6-FA53-FA8EE18C4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838" y="3833525"/>
            <a:ext cx="4492101" cy="1875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156B99-CB0B-5807-65CA-C67435CA0957}"/>
              </a:ext>
            </a:extLst>
          </p:cNvPr>
          <p:cNvSpPr txBox="1"/>
          <p:nvPr/>
        </p:nvSpPr>
        <p:spPr>
          <a:xfrm>
            <a:off x="838200" y="3489604"/>
            <a:ext cx="614561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🔹 Method 1: Via Menu</a:t>
            </a:r>
            <a:br>
              <a:rPr lang="hr-HR" sz="1400" dirty="0"/>
            </a:br>
            <a:r>
              <a:rPr lang="hr-HR" sz="1400" dirty="0"/>
              <a:t>1️⃣ Click on the three dots in the top right corner of Chrome</a:t>
            </a:r>
            <a:br>
              <a:rPr lang="hr-HR" sz="1400" dirty="0"/>
            </a:br>
            <a:r>
              <a:rPr lang="hr-HR" sz="1400" dirty="0"/>
              <a:t>2️⃣ More Tools → Developer Tools</a:t>
            </a:r>
            <a:br>
              <a:rPr lang="hr-HR" sz="1400" dirty="0"/>
            </a:br>
            <a:r>
              <a:rPr lang="hr-HR" sz="1400" dirty="0"/>
              <a:t>
🔹 Method 2: Keyboard Shortcuts</a:t>
            </a:r>
            <a:br>
              <a:rPr lang="hr-HR" sz="1400" dirty="0"/>
            </a:br>
            <a:r>
              <a:rPr lang="hr-HR" sz="1400" dirty="0"/>
              <a:t>📌 Windows/Linux: Ctrl + Shift + I or F12</a:t>
            </a:r>
            <a:br>
              <a:rPr lang="hr-HR" sz="1400" dirty="0"/>
            </a:br>
            <a:r>
              <a:rPr lang="hr-HR" sz="1400" dirty="0"/>
              <a:t>📌 Mac: Cmd + Option + I</a:t>
            </a:r>
            <a:br>
              <a:rPr lang="hr-HR" sz="1400" dirty="0"/>
            </a:br>
            <a:r>
              <a:rPr lang="hr-HR" sz="1400" dirty="0"/>
              <a:t>
🔹 Method 3: Right Click (Fastest!)</a:t>
            </a:r>
            <a:br>
              <a:rPr lang="hr-HR" sz="1400" dirty="0"/>
            </a:br>
            <a:r>
              <a:rPr lang="hr-HR" sz="1400" dirty="0"/>
              <a:t>1️⃣ Right-click on any element on the web page</a:t>
            </a:r>
            <a:br>
              <a:rPr lang="hr-HR" sz="1400" dirty="0"/>
            </a:br>
            <a:r>
              <a:rPr lang="hr-HR" sz="1400" dirty="0"/>
              <a:t>2️⃣ Click Inspect</a:t>
            </a:r>
          </a:p>
        </p:txBody>
      </p:sp>
    </p:spTree>
    <p:extLst>
      <p:ext uri="{BB962C8B-B14F-4D97-AF65-F5344CB8AC3E}">
        <p14:creationId xmlns:p14="http://schemas.microsoft.com/office/powerpoint/2010/main" val="427397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28909-3674-0C56-07A2-FB04FED76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4B329-4063-1DB1-DBA3-EF8CFFEC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1209B-21F4-247B-7CFB-AA139D0957D9}"/>
              </a:ext>
            </a:extLst>
          </p:cNvPr>
          <p:cNvSpPr txBox="1"/>
          <p:nvPr/>
        </p:nvSpPr>
        <p:spPr>
          <a:xfrm>
            <a:off x="838200" y="235501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Bahnschrift SemiLight" panose="020B0502040204020203" pitchFamily="34" charset="0"/>
              </a:rPr>
              <a:t>👉 The "Computed" tab shows the final result of all applied CSS rules.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✅ Displays all the colors, margins, fonts, and other properties of an element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✅ Ignores strikethrough rules that are not active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✅ Allows you to diagnose problems faster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Example: If the color of the text does not appear as you expected, you can see in the Computed section which CSS rule takes precedence.</a:t>
            </a:r>
            <a:endParaRPr lang="hr-HR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309482-3B5E-5B5F-D315-B899F136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16003"/>
            <a:ext cx="5181600" cy="23705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7195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BD711-08CD-1048-8100-263B232D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030108-DA0F-6449-52AE-921E9AFE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3141B-7BF5-832E-5FC3-8EBF61F44748}"/>
              </a:ext>
            </a:extLst>
          </p:cNvPr>
          <p:cNvSpPr txBox="1"/>
          <p:nvPr/>
        </p:nvSpPr>
        <p:spPr>
          <a:xfrm>
            <a:off x="744881" y="2798346"/>
            <a:ext cx="6579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All colors on the page (background, text, links)</a:t>
            </a:r>
            <a:br>
              <a:rPr lang="en-US" dirty="0"/>
            </a:br>
            <a:r>
              <a:rPr lang="en-US" dirty="0"/>
              <a:t>✅ What fonts are used</a:t>
            </a:r>
            <a:br>
              <a:rPr lang="en-US" dirty="0"/>
            </a:br>
            <a:r>
              <a:rPr lang="en-US" dirty="0"/>
              <a:t>✅ What font sizes are applied</a:t>
            </a:r>
          </a:p>
          <a:p>
            <a:r>
              <a:rPr lang="en-US" dirty="0"/>
              <a:t>
🔍 Useful trick: If you see an interesting color on a web page, you can use CSS Overview to quickly get its code and use it in your project.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6889E-7278-E0A5-5254-501FD25E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580" y="2466360"/>
            <a:ext cx="3210220" cy="28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84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F934E-CAAE-BDEC-75EA-375443049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BCCF80-0944-85A1-39EE-726F1EE0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BOX MODEL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303BA-1921-AA99-C80B-639D570CC0DD}"/>
              </a:ext>
            </a:extLst>
          </p:cNvPr>
          <p:cNvSpPr txBox="1"/>
          <p:nvPr/>
        </p:nvSpPr>
        <p:spPr>
          <a:xfrm>
            <a:off x="838200" y="2377185"/>
            <a:ext cx="614289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Each HTML element consists of:</a:t>
            </a:r>
          </a:p>
          <a:p>
            <a:r>
              <a:rPr lang="en-US" dirty="0"/>
              <a:t>
</a:t>
            </a:r>
            <a:r>
              <a:rPr lang="en-US" b="1" dirty="0"/>
              <a:t>Content</a:t>
            </a:r>
            <a:r>
              <a:rPr lang="en-US" dirty="0"/>
              <a:t> – Text, image, paragraph, title, etc.
</a:t>
            </a:r>
            <a:br>
              <a:rPr lang="en-US" dirty="0"/>
            </a:br>
            <a:r>
              <a:rPr lang="en-US" b="1" dirty="0"/>
              <a:t>Padding</a:t>
            </a:r>
            <a:r>
              <a:rPr lang="en-US" dirty="0"/>
              <a:t> – Inner Spacing Between Content and Border
</a:t>
            </a:r>
            <a:br>
              <a:rPr lang="en-US" dirty="0"/>
            </a:br>
            <a:r>
              <a:rPr lang="en-US" b="1" dirty="0"/>
              <a:t>Border</a:t>
            </a:r>
            <a:r>
              <a:rPr lang="en-US" dirty="0"/>
              <a:t> – A line that surrounds an element
</a:t>
            </a:r>
            <a:br>
              <a:rPr lang="en-US" dirty="0"/>
            </a:br>
            <a:r>
              <a:rPr lang="en-US" b="1" dirty="0"/>
              <a:t>Margins</a:t>
            </a:r>
            <a:r>
              <a:rPr lang="en-US" dirty="0"/>
              <a:t> – The space between an element and other elements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C8115-0353-28FB-DB65-8CC68C9E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48" y="3284186"/>
            <a:ext cx="3653834" cy="16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8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7E2BA-6C29-B8BA-CD30-4E2B3A67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17CE5-0F55-41D1-188D-725E98A3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DIV ELEMENT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733B6-B071-CCCA-73D0-C9201E2E7477}"/>
              </a:ext>
            </a:extLst>
          </p:cNvPr>
          <p:cNvSpPr txBox="1"/>
          <p:nvPr/>
        </p:nvSpPr>
        <p:spPr>
          <a:xfrm>
            <a:off x="838200" y="3148328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Sometimes it is necessary to group elements into "</a:t>
            </a:r>
            <a:r>
              <a:rPr lang="en-US" b="1" dirty="0"/>
              <a:t>containers</a:t>
            </a:r>
            <a:r>
              <a:rPr lang="en-US" dirty="0"/>
              <a:t>" to make it easier to add styles to them.</a:t>
            </a:r>
            <a:br>
              <a:rPr lang="en-US" dirty="0"/>
            </a:br>
            <a:r>
              <a:rPr lang="en-US" dirty="0"/>
              <a:t>
👉 </a:t>
            </a:r>
            <a:r>
              <a:rPr lang="en-US" b="1" dirty="0"/>
              <a:t>&lt;div&gt; </a:t>
            </a:r>
            <a:r>
              <a:rPr lang="en-US" dirty="0"/>
              <a:t>It allows flexibility in the arrangement of elements on the page.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C7837-C4E5-4344-A43D-AD2D5E75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92" y="4196077"/>
            <a:ext cx="2133600" cy="1381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DE888-2DAC-98B2-D774-D8838F0D4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279" y="2586353"/>
            <a:ext cx="43148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7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0EE60-3881-7907-64BF-AE258DCF3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D9C033-117A-A1B6-D549-4AA62933E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CASCADE AND SPECIFICITY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0F5C0A-17AB-A77D-C8AC-3C551EE7BB55}"/>
              </a:ext>
            </a:extLst>
          </p:cNvPr>
          <p:cNvSpPr txBox="1"/>
          <p:nvPr/>
        </p:nvSpPr>
        <p:spPr>
          <a:xfrm>
            <a:off x="838200" y="3148328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👉A rule that is lower in the CSS file has a higher priority and can override predefined rules.</a:t>
            </a:r>
            <a:br>
              <a:rPr lang="en-US" dirty="0"/>
            </a:br>
            <a:r>
              <a:rPr lang="en-US" dirty="0"/>
              <a:t>
👉 The text &lt;li&gt; will be blue, because the second rule comes later and overruns the first.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12C4A-450B-0468-B4C9-238A574C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0" y="2978898"/>
            <a:ext cx="4324350" cy="166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DB634-47F5-9654-BCCB-C09F62A0F1CC}"/>
              </a:ext>
            </a:extLst>
          </p:cNvPr>
          <p:cNvSpPr txBox="1"/>
          <p:nvPr/>
        </p:nvSpPr>
        <p:spPr>
          <a:xfrm>
            <a:off x="838200" y="1926913"/>
            <a:ext cx="9326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💡How CSS decides which style to apply when there are multiple rules for the same element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64065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D607-80CA-12EE-36FE-B5235F2A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DE23B6-06B6-B6AB-4FA1-F10769E2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pic>
        <p:nvPicPr>
          <p:cNvPr id="7" name="Picture 6" descr="A diagram of a waterfall&#10;&#10;AI-generated content may be incorrect.">
            <a:extLst>
              <a:ext uri="{FF2B5EF4-FFF2-40B4-BE49-F238E27FC236}">
                <a16:creationId xmlns:a16="http://schemas.microsoft.com/office/drawing/2014/main" id="{603B6D00-BDB6-E788-47E6-FD9D5A7B10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03" r="4989" b="-1"/>
          <a:stretch/>
        </p:blipFill>
        <p:spPr>
          <a:xfrm>
            <a:off x="6988923" y="2140561"/>
            <a:ext cx="4251487" cy="3885700"/>
          </a:xfrm>
          <a:prstGeom prst="rect">
            <a:avLst/>
          </a:prstGeom>
          <a:noFill/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35FDEC7-BB16-C28F-217D-312D1F52632F}"/>
              </a:ext>
            </a:extLst>
          </p:cNvPr>
          <p:cNvSpPr txBox="1">
            <a:spLocks/>
          </p:cNvSpPr>
          <p:nvPr/>
        </p:nvSpPr>
        <p:spPr>
          <a:xfrm>
            <a:off x="1719871" y="2465991"/>
            <a:ext cx="4060688" cy="313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CSS is an acronym for Cascading Style Sheets.
💡 What do you mean by "cascading"?
</a:t>
            </a:r>
            <a:br>
              <a:rPr lang="en-US" sz="1400" dirty="0"/>
            </a:br>
            <a:r>
              <a:rPr lang="en-US" sz="1400" dirty="0"/>
              <a:t>👉 Let's imagine a waterfall – water flows from one level to another.
</a:t>
            </a:r>
            <a:br>
              <a:rPr lang="en-US" sz="1400" dirty="0"/>
            </a:br>
            <a:r>
              <a:rPr lang="en-US" sz="1400" dirty="0"/>
              <a:t>👉 Also, CSS styles are applied from the most general to the most specific rules.
</a:t>
            </a:r>
            <a:br>
              <a:rPr lang="en-US" sz="1400" dirty="0"/>
            </a:br>
            <a:r>
              <a:rPr lang="en-US" sz="1400" dirty="0"/>
              <a:t>👉 This allows for design control and flexibility. Tables).</a:t>
            </a:r>
          </a:p>
        </p:txBody>
      </p:sp>
    </p:spTree>
    <p:extLst>
      <p:ext uri="{BB962C8B-B14F-4D97-AF65-F5344CB8AC3E}">
        <p14:creationId xmlns:p14="http://schemas.microsoft.com/office/powerpoint/2010/main" val="176795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5F8EC-F882-4742-C5FC-31F648197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4A247E-9D2F-3DFC-3BFC-8305BD5F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STYLE TYPE PRIORITY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FDDDD-0574-8AEC-5F3F-9C00E3A6ADB4}"/>
              </a:ext>
            </a:extLst>
          </p:cNvPr>
          <p:cNvSpPr txBox="1"/>
          <p:nvPr/>
        </p:nvSpPr>
        <p:spPr>
          <a:xfrm>
            <a:off x="838200" y="2634981"/>
            <a:ext cx="61428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👉The CSS specificity determines which selector takes precedence. Rules with more specifics will beat less specific ones.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1️⃣ Element selector (p, li, h1)</a:t>
            </a:r>
            <a:br>
              <a:rPr lang="en-US" dirty="0"/>
            </a:br>
            <a:r>
              <a:rPr lang="en-US" dirty="0"/>
              <a:t>2️⃣ Class selector (.my-class)</a:t>
            </a:r>
            <a:br>
              <a:rPr lang="en-US" dirty="0"/>
            </a:br>
            <a:r>
              <a:rPr lang="en-US" dirty="0"/>
              <a:t>3️⃣ Attribute selector ([type="text"])</a:t>
            </a:r>
            <a:br>
              <a:rPr lang="en-US" dirty="0"/>
            </a:br>
            <a:r>
              <a:rPr lang="en-US" dirty="0"/>
              <a:t>4️⃣ ID selector (#moj-id)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977D3-75F9-2DF9-6CE4-CD761223D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652" y="2684621"/>
            <a:ext cx="4543676" cy="21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49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3BD78-6721-F3D9-33D4-74AB8CF76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6DF9E-4775-DE57-9809-A29D8F8C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SELECTOR SPECIFICITY PRIORITY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3F36F-C507-A554-07EE-C7835CF71089}"/>
              </a:ext>
            </a:extLst>
          </p:cNvPr>
          <p:cNvSpPr txBox="1"/>
          <p:nvPr/>
        </p:nvSpPr>
        <p:spPr>
          <a:xfrm>
            <a:off x="6402033" y="4941663"/>
            <a:ext cx="6142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👉The text will be green, as the inline style has the highest priority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77B45-F9C7-3277-3D7B-8CF0AAE2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14936"/>
            <a:ext cx="5727168" cy="113326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3771694-ABCF-3D34-912F-6776DCE12728}"/>
              </a:ext>
            </a:extLst>
          </p:cNvPr>
          <p:cNvGrpSpPr/>
          <p:nvPr/>
        </p:nvGrpSpPr>
        <p:grpSpPr>
          <a:xfrm>
            <a:off x="6912913" y="2214936"/>
            <a:ext cx="4750315" cy="2542499"/>
            <a:chOff x="7009166" y="3060106"/>
            <a:chExt cx="4750315" cy="254249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72839B-B0C7-462E-F4B0-DF99F46D7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9166" y="3429000"/>
              <a:ext cx="4750315" cy="21736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8E52F9-F0BB-49DA-4B7A-F57707362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09166" y="3060106"/>
              <a:ext cx="4750315" cy="382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0580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F75E6-6717-4060-2D89-BD4994D6F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EA60D3-55D2-7DA4-A244-55052DDF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!important RULE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F64D1-F7A8-496B-0D07-DD11278AF779}"/>
              </a:ext>
            </a:extLst>
          </p:cNvPr>
          <p:cNvSpPr txBox="1"/>
          <p:nvPr/>
        </p:nvSpPr>
        <p:spPr>
          <a:xfrm>
            <a:off x="838200" y="2508869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👉If you want to make sure that a rule always applies, use !important</a:t>
            </a:r>
          </a:p>
          <a:p>
            <a:r>
              <a:rPr lang="en-US" dirty="0"/>
              <a:t>
Excessive use of !important can complicate the maintenance of CSS. Use it only when it's necessary.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4C1A3-3A67-8DA6-62A4-575466607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337" y="2717897"/>
            <a:ext cx="2729916" cy="2999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E14E29-2798-650C-46F5-D6F18A483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" y="4350669"/>
            <a:ext cx="53054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3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FE375-EB85-9CEF-94E6-4CAB13D1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C874E-F317-BD11-D284-B5CA2D8C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dirty="0"/>
              <a:t>3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C0D40-272F-F311-783E-6DE50A78F5A0}"/>
              </a:ext>
            </a:extLst>
          </p:cNvPr>
          <p:cNvSpPr txBox="1"/>
          <p:nvPr/>
        </p:nvSpPr>
        <p:spPr>
          <a:xfrm>
            <a:off x="581526" y="3737851"/>
            <a:ext cx="4283081" cy="617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👉Replicate site from image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1906D-CD7A-2AD4-691B-4DE0C6475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809" y="2951576"/>
            <a:ext cx="7008812" cy="21902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8109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70DD-DA54-5F9E-5C68-825E25DA6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6BB065-D42B-0AB2-E2A3-BA4A7374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5398E-4F6A-9EF3-34F5-AEAA87135A9B}"/>
              </a:ext>
            </a:extLst>
          </p:cNvPr>
          <p:cNvSpPr txBox="1"/>
          <p:nvPr/>
        </p:nvSpPr>
        <p:spPr>
          <a:xfrm>
            <a:off x="1657496" y="4090056"/>
            <a:ext cx="3289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👉Elements are lined up one below the other in HTML order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C8724-A29D-45EE-AD3D-68BC2CECA521}"/>
              </a:ext>
            </a:extLst>
          </p:cNvPr>
          <p:cNvSpPr txBox="1"/>
          <p:nvPr/>
        </p:nvSpPr>
        <p:spPr>
          <a:xfrm>
            <a:off x="6611103" y="4351666"/>
            <a:ext cx="32890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👉The element moves 50px to the right and 50px down, but does not affect the other elements. </a:t>
            </a:r>
          </a:p>
          <a:p>
            <a:r>
              <a:rPr lang="en-US" sz="1400" dirty="0"/>
              <a:t>
👉 It doesn't move in relation to other elements, only to its original position.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2E90A-261B-208E-D15D-CFE66AEF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3231004"/>
            <a:ext cx="1638300" cy="69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39E29-DF09-56C6-B5DE-4E61FBA2D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03" y="3105060"/>
            <a:ext cx="1847850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75E2E0-028D-2D0D-F201-E84F2F5686EF}"/>
              </a:ext>
            </a:extLst>
          </p:cNvPr>
          <p:cNvSpPr txBox="1"/>
          <p:nvPr/>
        </p:nvSpPr>
        <p:spPr>
          <a:xfrm>
            <a:off x="1762950" y="25210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Static (default)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BA1ED-2C26-40CE-C885-3C9534806BDD}"/>
              </a:ext>
            </a:extLst>
          </p:cNvPr>
          <p:cNvSpPr txBox="1"/>
          <p:nvPr/>
        </p:nvSpPr>
        <p:spPr>
          <a:xfrm>
            <a:off x="6611103" y="252734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2438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EF038-C365-622D-0F54-6BC7749F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ABBF0A-17F3-2C03-57FE-880853B7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DAA05-E2FA-AD4F-65A8-6F54F3EFC599}"/>
              </a:ext>
            </a:extLst>
          </p:cNvPr>
          <p:cNvSpPr txBox="1"/>
          <p:nvPr/>
        </p:nvSpPr>
        <p:spPr>
          <a:xfrm>
            <a:off x="1657496" y="4090056"/>
            <a:ext cx="328900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An element moves relative to its nearest parent, which has </a:t>
            </a:r>
            <a:r>
              <a:rPr lang="en-US" sz="1400" dirty="0" err="1"/>
              <a:t>position:relative</a:t>
            </a:r>
            <a:r>
              <a:rPr lang="en-US" sz="1400" dirty="0"/>
              <a:t>
</a:t>
            </a:r>
            <a:br>
              <a:rPr lang="en-US" sz="1400" dirty="0"/>
            </a:br>
            <a:r>
              <a:rPr lang="en-US" sz="1400" dirty="0"/>
              <a:t>👉 If neither parent has a </a:t>
            </a:r>
            <a:r>
              <a:rPr lang="en-US" sz="1400" dirty="0" err="1"/>
              <a:t>postion</a:t>
            </a:r>
            <a:r>
              <a:rPr lang="en-US" sz="1400" dirty="0"/>
              <a:t> set, then it is positioned towards the upper left corner.
👉 Key problem with absolute: An element goes out of the normal flow of the document, so the other elements behave as if it doesn't exist.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DEC27-01F1-E7FB-48ED-370507D5101F}"/>
              </a:ext>
            </a:extLst>
          </p:cNvPr>
          <p:cNvSpPr txBox="1"/>
          <p:nvPr/>
        </p:nvSpPr>
        <p:spPr>
          <a:xfrm>
            <a:off x="6611103" y="4351666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The element remains in the same place on the screen, even when the user scrolls.
👉 It is used for navigation, back to top buttons, chat windows,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BBE22-62AB-4BEA-D3BF-487C9F111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3231004"/>
            <a:ext cx="1638300" cy="69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69972-5339-97B5-A8D1-30CA1307E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03" y="3105060"/>
            <a:ext cx="1847850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63178B-FECA-79A3-2788-5A740C4149CA}"/>
              </a:ext>
            </a:extLst>
          </p:cNvPr>
          <p:cNvSpPr txBox="1"/>
          <p:nvPr/>
        </p:nvSpPr>
        <p:spPr>
          <a:xfrm>
            <a:off x="1762950" y="252104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356F8-CC4D-88BB-6EDC-167195F54695}"/>
              </a:ext>
            </a:extLst>
          </p:cNvPr>
          <p:cNvSpPr txBox="1"/>
          <p:nvPr/>
        </p:nvSpPr>
        <p:spPr>
          <a:xfrm>
            <a:off x="6611103" y="2527348"/>
            <a:ext cx="67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18060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4AA03-6DDF-A3B8-1935-EC0890E6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1FDBE-9B1C-2F8A-E3F5-349A6A8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45B5A-2C40-48AE-5ADF-87C2183630A3}"/>
              </a:ext>
            </a:extLst>
          </p:cNvPr>
          <p:cNvSpPr txBox="1"/>
          <p:nvPr/>
        </p:nvSpPr>
        <p:spPr>
          <a:xfrm>
            <a:off x="1609369" y="4881869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The z-index determines which element goes above which in the "third dimension" (Z-axis).
👉 The higher the value of → element goes above the others.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1BD61-36DF-E219-A997-52D6B9A7778D}"/>
              </a:ext>
            </a:extLst>
          </p:cNvPr>
          <p:cNvSpPr txBox="1"/>
          <p:nvPr/>
        </p:nvSpPr>
        <p:spPr>
          <a:xfrm>
            <a:off x="1762950" y="2521040"/>
            <a:ext cx="87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Z-index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F3328-9775-E8AE-2D22-865B409F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3137900"/>
            <a:ext cx="3498433" cy="14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04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16C9F-ECE4-2E89-AE72-868C2F183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82366-8A64-31CC-10DD-6ED3C3C7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4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42C0E-4C7A-F02B-9B74-340BDD094D4D}"/>
              </a:ext>
            </a:extLst>
          </p:cNvPr>
          <p:cNvSpPr txBox="1"/>
          <p:nvPr/>
        </p:nvSpPr>
        <p:spPr>
          <a:xfrm>
            <a:off x="581526" y="2889251"/>
            <a:ext cx="4822323" cy="12255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👉Replicate site from image
👉 Read and go through the exercises at W3 schools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47A6EE-55FA-0735-5B4E-C012FE52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10" y="2068734"/>
            <a:ext cx="5481190" cy="39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14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C71FB-F4BA-0E07-44F9-BE1688D17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5B35F1-CC8B-524A-F14B-4B0EF28D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0BC74B-6E4A-8301-CBF4-2BA4774271FA}"/>
              </a:ext>
            </a:extLst>
          </p:cNvPr>
          <p:cNvSpPr txBox="1"/>
          <p:nvPr/>
        </p:nvSpPr>
        <p:spPr>
          <a:xfrm>
            <a:off x="1626467" y="4483129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By default, some HTML elements occupy the entire width of the page, even if their content is not wide.</a:t>
            </a:r>
            <a:br>
              <a:rPr lang="en-US" sz="1400" dirty="0"/>
            </a:br>
            <a:r>
              <a:rPr lang="en-US" sz="1400" dirty="0"/>
              <a:t>👉 Examples: &lt;p&gt;, &lt;div&gt;, &lt;h1&gt;, &lt;section&gt;, &lt;article&gt;, &lt;footer&gt;.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ECD47-332C-30CB-07BC-965758855C20}"/>
              </a:ext>
            </a:extLst>
          </p:cNvPr>
          <p:cNvSpPr txBox="1"/>
          <p:nvPr/>
        </p:nvSpPr>
        <p:spPr>
          <a:xfrm>
            <a:off x="6595424" y="4614687"/>
            <a:ext cx="32890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These elements only take up as much space as they need.</a:t>
            </a:r>
            <a:br>
              <a:rPr lang="en-US" sz="1400" dirty="0"/>
            </a:br>
            <a:r>
              <a:rPr lang="en-US" sz="1400" dirty="0"/>
              <a:t>👉 We cannot set their width (</a:t>
            </a:r>
            <a:r>
              <a:rPr lang="en-US" sz="1400" dirty="0" err="1"/>
              <a:t>widght</a:t>
            </a:r>
            <a:r>
              <a:rPr lang="en-US" sz="1400" dirty="0"/>
              <a:t>) or height (height).</a:t>
            </a:r>
            <a:br>
              <a:rPr lang="en-US" sz="1400" dirty="0"/>
            </a:br>
            <a:r>
              <a:rPr lang="en-US" sz="1400" dirty="0"/>
              <a:t>👉 Examples: &lt;span&gt;, &lt;a&gt;, &lt;strong&gt;, &lt;</a:t>
            </a:r>
            <a:r>
              <a:rPr lang="en-US" sz="1400" dirty="0" err="1"/>
              <a:t>em</a:t>
            </a:r>
            <a:r>
              <a:rPr lang="en-US" sz="1400" dirty="0"/>
              <a:t>&gt;.
👉 The elements will stand next to each other and ignore the width and height.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003F8-1E31-2905-81B5-17DC9D730745}"/>
              </a:ext>
            </a:extLst>
          </p:cNvPr>
          <p:cNvSpPr txBox="1"/>
          <p:nvPr/>
        </p:nvSpPr>
        <p:spPr>
          <a:xfrm>
            <a:off x="1762950" y="2521040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298578-C35A-011C-282C-8D01F05ED35D}"/>
              </a:ext>
            </a:extLst>
          </p:cNvPr>
          <p:cNvSpPr txBox="1"/>
          <p:nvPr/>
        </p:nvSpPr>
        <p:spPr>
          <a:xfrm>
            <a:off x="6611103" y="252734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</a:t>
            </a:r>
            <a:endParaRPr lang="hr-H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65B954-B9FA-471C-375C-82599279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08" y="2873404"/>
            <a:ext cx="3228975" cy="1609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6CA141-ADDE-E91E-5DA3-8A52206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148" y="2890372"/>
            <a:ext cx="19145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08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AD22-36DE-30A8-D025-1A51CC370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23A23-C398-4930-846E-88A8C749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20945-4364-9627-EB98-6F8EDBC20A0D}"/>
              </a:ext>
            </a:extLst>
          </p:cNvPr>
          <p:cNvSpPr txBox="1"/>
          <p:nvPr/>
        </p:nvSpPr>
        <p:spPr>
          <a:xfrm>
            <a:off x="1626467" y="4483129"/>
            <a:ext cx="32890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It combines the characteristics of block and inline elements.</a:t>
            </a:r>
            <a:br>
              <a:rPr lang="en-US" sz="1400" dirty="0"/>
            </a:br>
            <a:r>
              <a:rPr lang="en-US" sz="1400" dirty="0"/>
              <a:t>👉 It can have width and height, but does not move to a new row if there is enough space.
👉 The elements will remain in the same row, but now we can adjust the width and height.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5E65A3-2C8A-3D73-1FBA-C8E40BB5501E}"/>
              </a:ext>
            </a:extLst>
          </p:cNvPr>
          <p:cNvSpPr txBox="1"/>
          <p:nvPr/>
        </p:nvSpPr>
        <p:spPr>
          <a:xfrm>
            <a:off x="6595424" y="4520230"/>
            <a:ext cx="32890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It hides the element completely – as if it were not in HTML!
👉 It doesn't even take up space on the schedule.
📌 It is used for:	
Hide the menu until the user clicks the button.
Removal of elements on the mobile versions of the site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55BB5-7CDB-DAA2-45B6-C175C54D7771}"/>
              </a:ext>
            </a:extLst>
          </p:cNvPr>
          <p:cNvSpPr txBox="1"/>
          <p:nvPr/>
        </p:nvSpPr>
        <p:spPr>
          <a:xfrm>
            <a:off x="1762950" y="2521040"/>
            <a:ext cx="356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 block – best from both worlds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39651-948A-1C29-4A64-B36BB9B96C9B}"/>
              </a:ext>
            </a:extLst>
          </p:cNvPr>
          <p:cNvSpPr txBox="1"/>
          <p:nvPr/>
        </p:nvSpPr>
        <p:spPr>
          <a:xfrm>
            <a:off x="6611103" y="2527348"/>
            <a:ext cx="24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– hiding elements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0F9A7-D7D5-462A-7EC0-3EA33BD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33" y="3049616"/>
            <a:ext cx="19812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BCB44-0A8A-C7DE-023A-8B59266A7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824" y="3067049"/>
            <a:ext cx="2278243" cy="10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43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324A17-BA10-734E-740B-BA963856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4561686-7C66-04E0-EDCE-A414543A97E1}"/>
              </a:ext>
            </a:extLst>
          </p:cNvPr>
          <p:cNvSpPr txBox="1">
            <a:spLocks/>
          </p:cNvSpPr>
          <p:nvPr/>
        </p:nvSpPr>
        <p:spPr>
          <a:xfrm>
            <a:off x="1612820" y="2425847"/>
            <a:ext cx="4060688" cy="313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🎨 CSS transforms plain HTML into an attractive design!
🔹 No CSS – sites are plain, black and white, and boring.</a:t>
            </a:r>
          </a:p>
          <a:p>
            <a:pPr algn="l"/>
            <a:br>
              <a:rPr lang="en-US" sz="1400" dirty="0"/>
            </a:br>
            <a:r>
              <a:rPr lang="en-US" sz="1400" dirty="0"/>
              <a:t>🔹 With CSS – we can change:
🎨 Colors
🔤 Fonts
🖼 Background images
📏 Arrangement and size of elements
✨ Animations and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B1AA7-BE33-A1E3-F8EF-E0DF2707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36" y="2248086"/>
            <a:ext cx="5474452" cy="37773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0671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B9ECE-6D52-5A6C-B779-DF50E8B93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88F43A-6417-8B9A-4CA8-311526F7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dirty="0"/>
              <a:t>5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7D26C-B075-6EB9-636B-979471C1565E}"/>
              </a:ext>
            </a:extLst>
          </p:cNvPr>
          <p:cNvSpPr txBox="1"/>
          <p:nvPr/>
        </p:nvSpPr>
        <p:spPr>
          <a:xfrm>
            <a:off x="581527" y="3737851"/>
            <a:ext cx="4070684" cy="1138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👉Adjust the display so that the three squares stand in the same row.
👉 Adjust the display so that all the squares stand one below the other.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1D37F-29E1-079F-3465-10A02DEA7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73" y="2937608"/>
            <a:ext cx="4293433" cy="197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536BAA-A5DA-E01E-5EAF-EFB4CB6C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444" y="2257620"/>
            <a:ext cx="1732312" cy="33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5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6106-1699-0791-A902-A71291C92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1C4506-05F1-61E1-7CC4-5F35B42F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FLOAT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B1CF9-8CF6-056D-030E-31438791F136}"/>
              </a:ext>
            </a:extLst>
          </p:cNvPr>
          <p:cNvSpPr txBox="1"/>
          <p:nvPr/>
        </p:nvSpPr>
        <p:spPr>
          <a:xfrm>
            <a:off x="1611218" y="3851758"/>
            <a:ext cx="32890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Float allows us to wrap text around elements, such as images, and create designs with "floating" blocks</a:t>
            </a:r>
            <a:endParaRPr lang="hr-H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C15DB-0B2B-1CA3-DEC0-06197F2E5E90}"/>
              </a:ext>
            </a:extLst>
          </p:cNvPr>
          <p:cNvSpPr txBox="1"/>
          <p:nvPr/>
        </p:nvSpPr>
        <p:spPr>
          <a:xfrm>
            <a:off x="6617196" y="4208804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After elements that use float, sometimes it is necessary to clean the floating effect.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👉 We use clear: both; to ensure that the elements underneath are not stuck.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8AE0-0236-E49E-77EA-5C5316F6ED0B}"/>
              </a:ext>
            </a:extLst>
          </p:cNvPr>
          <p:cNvSpPr txBox="1"/>
          <p:nvPr/>
        </p:nvSpPr>
        <p:spPr>
          <a:xfrm>
            <a:off x="1554064" y="4901302"/>
            <a:ext cx="3868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⚠️ Float is best for:
✅ Wrap text around a picture 🖼️
✅ Simple Floating Elements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8D7C8-3D07-8A59-CB17-D2997CB3D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803" y="2633971"/>
            <a:ext cx="1714500" cy="942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D14FF-DFC1-F76C-8300-7595E6168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106" y="2594003"/>
            <a:ext cx="19240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95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5297D-3559-16A7-9FDC-F2FFABFB7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D03979-F264-0EFC-D6A6-EF5CF0ECC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FLOAT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F168-BFB9-CC84-CBF2-A66A850C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668" y="2723177"/>
            <a:ext cx="1312135" cy="2360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E52441-115C-1F76-A434-213224A31080}"/>
              </a:ext>
            </a:extLst>
          </p:cNvPr>
          <p:cNvSpPr txBox="1"/>
          <p:nvPr/>
        </p:nvSpPr>
        <p:spPr>
          <a:xfrm>
            <a:off x="2158902" y="4581596"/>
            <a:ext cx="3868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🚫 Float is NOT a recommended technique for complex layouts.
✔ Better to use Flexbox and CSS Grid.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3B9DB-E931-C6E3-121F-8677A5C66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642" y="2723177"/>
            <a:ext cx="1056860" cy="1372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46785-BF98-380F-C39A-756AB6C955B5}"/>
              </a:ext>
            </a:extLst>
          </p:cNvPr>
          <p:cNvSpPr txBox="1"/>
          <p:nvPr/>
        </p:nvSpPr>
        <p:spPr>
          <a:xfrm>
            <a:off x="2194025" y="2237304"/>
            <a:ext cx="149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practice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9D0A6-A5AF-813F-12D6-15E249750E2E}"/>
              </a:ext>
            </a:extLst>
          </p:cNvPr>
          <p:cNvSpPr txBox="1"/>
          <p:nvPr/>
        </p:nvSpPr>
        <p:spPr>
          <a:xfrm>
            <a:off x="7518940" y="2237304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practice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01211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C11F-3B4B-5859-0C3B-C210CDF5C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0FDF94-80CB-D8AE-E3B6-C80A4391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6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F70B7-F72E-AD28-3D78-05068AEE0E53}"/>
              </a:ext>
            </a:extLst>
          </p:cNvPr>
          <p:cNvSpPr txBox="1"/>
          <p:nvPr/>
        </p:nvSpPr>
        <p:spPr>
          <a:xfrm>
            <a:off x="581527" y="3737851"/>
            <a:ext cx="4070684" cy="1138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👉Adjust the display so that the three squares stand in the same row.
👉 Adjust the display so that all the squares stand one below the other.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8E5BDF-3127-15F1-270D-7B74E9B52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33" y="3558006"/>
            <a:ext cx="6725094" cy="11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19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D6A7-FA6C-7F20-1D74-F1FF8B10B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D49B5-BD9C-A5B4-D16E-55F86E3E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RESPONSIVNESS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6D3C9-F4F7-2CA9-DACD-3CB73F99B5DC}"/>
              </a:ext>
            </a:extLst>
          </p:cNvPr>
          <p:cNvSpPr txBox="1"/>
          <p:nvPr/>
        </p:nvSpPr>
        <p:spPr>
          <a:xfrm>
            <a:off x="6446733" y="1991771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Flexbox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9B218F-7D27-97E0-46A9-66B648AFE30F}"/>
              </a:ext>
            </a:extLst>
          </p:cNvPr>
          <p:cNvSpPr txBox="1"/>
          <p:nvPr/>
        </p:nvSpPr>
        <p:spPr>
          <a:xfrm>
            <a:off x="1212766" y="200552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 Grid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4B7BD-326E-4129-49CF-55C6EA4DF992}"/>
              </a:ext>
            </a:extLst>
          </p:cNvPr>
          <p:cNvSpPr txBox="1"/>
          <p:nvPr/>
        </p:nvSpPr>
        <p:spPr>
          <a:xfrm>
            <a:off x="1084623" y="4830881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Desktop → Two columns</a:t>
            </a:r>
            <a:br>
              <a:rPr lang="hr-HR" sz="1200" dirty="0"/>
            </a:br>
            <a:r>
              <a:rPr lang="hr-HR" sz="1200" dirty="0"/>
              <a:t>📱 Mobile → Single Column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B2D47-5524-E5EA-42A6-6084421C9663}"/>
              </a:ext>
            </a:extLst>
          </p:cNvPr>
          <p:cNvSpPr txBox="1"/>
          <p:nvPr/>
        </p:nvSpPr>
        <p:spPr>
          <a:xfrm>
            <a:off x="1084623" y="5292546"/>
            <a:ext cx="3868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👉 It allows you to create complex layouts using rows and columns.
👉 CSS Grid is powerful for complex layouts and allows us to easily control the widths and heights of elements.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50667-3916-08B3-48F1-78D2C618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66" y="2449879"/>
            <a:ext cx="4276725" cy="2305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42AEB-FF1F-0870-E8D1-45914B154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733" y="2449879"/>
            <a:ext cx="5029200" cy="224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A5135-D7A7-8213-4FFE-9B6ECADC1AF8}"/>
              </a:ext>
            </a:extLst>
          </p:cNvPr>
          <p:cNvSpPr txBox="1"/>
          <p:nvPr/>
        </p:nvSpPr>
        <p:spPr>
          <a:xfrm>
            <a:off x="6427352" y="4830881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💻 Desktop → Elements are OK (horizontal)</a:t>
            </a:r>
            <a:br>
              <a:rPr lang="en-US" sz="1200" dirty="0"/>
            </a:br>
            <a:r>
              <a:rPr lang="en-US" sz="1200" dirty="0"/>
              <a:t>📱 Mobile → Elements are stacked vertically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708B58-BA7F-8707-7DD7-DB1171143BBF}"/>
              </a:ext>
            </a:extLst>
          </p:cNvPr>
          <p:cNvSpPr txBox="1"/>
          <p:nvPr/>
        </p:nvSpPr>
        <p:spPr>
          <a:xfrm>
            <a:off x="6427352" y="5471097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👉 Flexbox is great for navigation menus, buttons, and in-line arrangement of elements.</a:t>
            </a:r>
          </a:p>
        </p:txBody>
      </p:sp>
    </p:spTree>
    <p:extLst>
      <p:ext uri="{BB962C8B-B14F-4D97-AF65-F5344CB8AC3E}">
        <p14:creationId xmlns:p14="http://schemas.microsoft.com/office/powerpoint/2010/main" val="827202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B1C67-9BDC-2ACB-0D5E-033D86334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B894DB-206E-BAA4-176C-E2C77ECB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RESPONSIVNESS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B68B8-317C-B4C8-E719-944FDC5297FF}"/>
              </a:ext>
            </a:extLst>
          </p:cNvPr>
          <p:cNvSpPr txBox="1"/>
          <p:nvPr/>
        </p:nvSpPr>
        <p:spPr>
          <a:xfrm>
            <a:off x="6446733" y="1991771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6B52E-FE6D-7500-1924-7230D00FED8F}"/>
              </a:ext>
            </a:extLst>
          </p:cNvPr>
          <p:cNvSpPr txBox="1"/>
          <p:nvPr/>
        </p:nvSpPr>
        <p:spPr>
          <a:xfrm>
            <a:off x="1212766" y="20055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Bootstrap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D1E61-6BDB-95F9-96E6-38F9169DFEBD}"/>
              </a:ext>
            </a:extLst>
          </p:cNvPr>
          <p:cNvSpPr txBox="1"/>
          <p:nvPr/>
        </p:nvSpPr>
        <p:spPr>
          <a:xfrm>
            <a:off x="1155571" y="4323463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💻 Desktop → 2 columns (50% - 50%)</a:t>
            </a:r>
            <a:br>
              <a:rPr lang="en-US" sz="1200" dirty="0"/>
            </a:br>
            <a:r>
              <a:rPr lang="en-US" sz="1200" dirty="0"/>
              <a:t>📱 Mobile → Automatically moves to 1 column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11D5C-E972-034B-FC06-2AB7E657D365}"/>
              </a:ext>
            </a:extLst>
          </p:cNvPr>
          <p:cNvSpPr txBox="1"/>
          <p:nvPr/>
        </p:nvSpPr>
        <p:spPr>
          <a:xfrm>
            <a:off x="1155571" y="5070574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👉 Bootstrap provides ready-made styles and predefined classes for a simple design without a lot of coding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A4F1E-9E46-5C4B-7625-68783C80C681}"/>
              </a:ext>
            </a:extLst>
          </p:cNvPr>
          <p:cNvSpPr txBox="1"/>
          <p:nvPr/>
        </p:nvSpPr>
        <p:spPr>
          <a:xfrm>
            <a:off x="6410713" y="2569154"/>
            <a:ext cx="386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en-US" sz="1200" dirty="0"/>
              <a:t>TAILWIND CSS</a:t>
            </a:r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BULMA</a:t>
            </a:r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KENDO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F80288-EF3B-284A-CE58-F7DACEBF0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541" y="2675942"/>
            <a:ext cx="34290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63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B6FFB-0AE4-25F3-D1EF-ED8EA5AA8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ADB6AE-186E-BA07-DB21-32E6419E1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FINAL EXERCISE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80ECB-F198-D148-616B-598449312C8E}"/>
              </a:ext>
            </a:extLst>
          </p:cNvPr>
          <p:cNvSpPr txBox="1"/>
          <p:nvPr/>
        </p:nvSpPr>
        <p:spPr>
          <a:xfrm>
            <a:off x="939560" y="2197893"/>
            <a:ext cx="1105943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Enhance Your Classroom Management Website with CSS and Responsive Design</a:t>
            </a:r>
          </a:p>
          <a:p>
            <a:r>
              <a:rPr lang="en-US" sz="1400" dirty="0"/>
              <a:t>✅ </a:t>
            </a:r>
            <a:r>
              <a:rPr lang="en-US" sz="1400" b="1" dirty="0"/>
              <a:t>Add CSS Styling: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Improve the look and feel of your classroom management website by adding custom CSS styles.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Ensure that the design is visually appealing and consistent.</a:t>
            </a:r>
          </a:p>
          <a:p>
            <a:r>
              <a:rPr lang="en-US" sz="1400" dirty="0"/>
              <a:t>✅ </a:t>
            </a:r>
            <a:r>
              <a:rPr lang="en-US" sz="1400" b="1" dirty="0"/>
              <a:t>Use a Responsive Framework: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To make development easier and ensure responsiveness, use any popular framework like </a:t>
            </a:r>
            <a:r>
              <a:rPr lang="en-US" sz="1400" b="1" dirty="0"/>
              <a:t>Bootstrap</a:t>
            </a:r>
            <a:r>
              <a:rPr lang="en-US" sz="1400" dirty="0"/>
              <a:t>, </a:t>
            </a:r>
            <a:r>
              <a:rPr lang="en-US" sz="1400" b="1" dirty="0" err="1"/>
              <a:t>Bulma</a:t>
            </a:r>
            <a:r>
              <a:rPr lang="en-US" sz="1400" dirty="0"/>
              <a:t>, or any other framework of your choice.</a:t>
            </a:r>
          </a:p>
          <a:p>
            <a:r>
              <a:rPr lang="en-US" sz="1400" dirty="0"/>
              <a:t>✅ </a:t>
            </a:r>
            <a:r>
              <a:rPr lang="en-US" sz="1400" b="1" dirty="0"/>
              <a:t>Ensure Full Responsiveness: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website should be fully responsive, adapting seamlessly to both mobile and large screens.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Optimize the layout and elements to provide a smooth user experience on different screen sizes.</a:t>
            </a:r>
          </a:p>
          <a:p>
            <a:r>
              <a:rPr lang="en-US" sz="1400" dirty="0"/>
              <a:t>✅ </a:t>
            </a:r>
            <a:r>
              <a:rPr lang="en-US" sz="1400" b="1" dirty="0"/>
              <a:t>Update on GitHub: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Once the improvements are complete, commit and push the updated code to your </a:t>
            </a:r>
            <a:r>
              <a:rPr lang="en-US" sz="1400" b="1" dirty="0"/>
              <a:t>GitHub repository</a:t>
            </a:r>
            <a:r>
              <a:rPr lang="en-US" sz="1400" dirty="0"/>
              <a:t>.</a:t>
            </a:r>
          </a:p>
          <a:p>
            <a:r>
              <a:rPr lang="en-US" sz="1400" dirty="0"/>
              <a:t>👉 This will make your site more professional and user-friendly across all devices! 😎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79156-E858-0F9B-2637-884323FF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709" y="5001032"/>
            <a:ext cx="2250942" cy="1768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A3B294-D4D7-0492-8CBC-CF5B0BD9B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011" y="5089933"/>
            <a:ext cx="1165088" cy="14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94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B1CA-B016-1C41-637B-436713992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619CFF-9188-DB2A-C890-9019BC04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-INLINE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7D863E-C9E2-DA5C-E7AB-67D2E3320E64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4060688" cy="55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Suitable when you want to quickly change the style of only one element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93714-2FD8-DC43-CF41-CB5F78FAE2BD}"/>
              </a:ext>
            </a:extLst>
          </p:cNvPr>
          <p:cNvSpPr txBox="1"/>
          <p:nvPr/>
        </p:nvSpPr>
        <p:spPr>
          <a:xfrm>
            <a:off x="1162310" y="4516465"/>
            <a:ext cx="6095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Problem with Inline CSS
🔹 Difficult to maintain</a:t>
            </a:r>
            <a:br>
              <a:rPr lang="en-US" dirty="0"/>
            </a:br>
            <a:r>
              <a:rPr lang="en-US" dirty="0"/>
              <a:t>🔹 Not practical for multiple elements</a:t>
            </a:r>
            <a:br>
              <a:rPr lang="en-US" dirty="0"/>
            </a:br>
            <a:r>
              <a:rPr lang="en-US" dirty="0"/>
              <a:t>🔹 It is not used often, except for quick changes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E9E88-A560-2816-8A1A-1D56969E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10" y="3314476"/>
            <a:ext cx="5099291" cy="55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3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28D4-1CC6-1CA6-1510-F83C60843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830B8F-746E-1D2F-3D96-F3BE4A74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-INTERNAL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E63D701-8B2D-FA9D-6306-B5D77E44086F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4060688" cy="55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Can be used to style the entire page</a:t>
            </a:r>
            <a:endParaRPr lang="it-IT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2F7A-6B7E-B767-7FC5-A1302FE23D6A}"/>
              </a:ext>
            </a:extLst>
          </p:cNvPr>
          <p:cNvSpPr txBox="1"/>
          <p:nvPr/>
        </p:nvSpPr>
        <p:spPr>
          <a:xfrm>
            <a:off x="1116919" y="5154278"/>
            <a:ext cx="6095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Problem with Inline CSS
🔹 If the site has multiple HTML pages, you have to repeat the styles in each file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0CD5A-32CE-6160-C1AF-D7E34689C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04" y="3101377"/>
            <a:ext cx="2238992" cy="17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1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F9352-4B4E-CA17-E7D3-4F175F4E1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29F6FE-716D-8870-775F-1111E865F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-EXTERNAL CSS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03F96-0B84-DD16-93C2-5194FD687F18}"/>
              </a:ext>
            </a:extLst>
          </p:cNvPr>
          <p:cNvSpPr txBox="1"/>
          <p:nvPr/>
        </p:nvSpPr>
        <p:spPr>
          <a:xfrm>
            <a:off x="1104899" y="3129613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b="1" dirty="0"/>
              <a:t>Lakše održavanje</a:t>
            </a:r>
            <a:r>
              <a:rPr lang="hr-HR" dirty="0"/>
              <a:t> – svi stilovi su na jednom mestu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it-IT" dirty="0"/>
              <a:t>Više stranica koristi isti CSS fajl</a:t>
            </a:r>
          </a:p>
          <a:p>
            <a:endParaRPr lang="it-IT" dirty="0"/>
          </a:p>
          <a:p>
            <a:r>
              <a:rPr lang="hr-HR" dirty="0"/>
              <a:t>👉 </a:t>
            </a:r>
            <a:r>
              <a:rPr lang="hr-HR" b="1" dirty="0"/>
              <a:t>Brže učitavanje</a:t>
            </a:r>
            <a:r>
              <a:rPr lang="hr-HR" dirty="0"/>
              <a:t> – pregledači keširaju CSS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BC7D6-1C2E-F87D-D050-7F4C34CE9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450" y="3482514"/>
            <a:ext cx="42100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7DCC2-B5B9-D378-3656-A56B63D08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397E0-95C7-B274-6561-C74BAF8F4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 – EXERCISE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56CDD-203B-9861-B945-38C776BC69F1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hr-HR" altLang="sr-Latn-RS" sz="2800" dirty="0">
                <a:latin typeface="Bahnschrift SemiLight" panose="020B0502040204020203" pitchFamily="34" charset="0"/>
              </a:rPr>
              <a:t>✅ Objective: Create a page with three links that change the color of the text using all three methods.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✅ Steps: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1️⃣ Create index.html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2️⃣ Add inline.html, internal.html and external.html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3️⃣Uses inline, internal, and external CSS to style titles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5429-C155-545F-DEB8-F913516F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86" y="3328359"/>
            <a:ext cx="5181600" cy="1345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71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3613-D665-4D93-CDCA-A50721F2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5FD825-7F55-1632-2EE3-AFDFECD8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-ELEMENT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517EB-7571-C4EB-0C64-73DD2183D534}"/>
              </a:ext>
            </a:extLst>
          </p:cNvPr>
          <p:cNvSpPr txBox="1"/>
          <p:nvPr/>
        </p:nvSpPr>
        <p:spPr>
          <a:xfrm>
            <a:off x="1116919" y="2045716"/>
            <a:ext cx="9326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💡CSS selectors allow us to select HTML elements and apply styles to them</a:t>
            </a:r>
            <a:endParaRPr lang="hr-H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CFE4F-DD9D-C797-B05F-E5D97228FB91}"/>
              </a:ext>
            </a:extLst>
          </p:cNvPr>
          <p:cNvGrpSpPr/>
          <p:nvPr/>
        </p:nvGrpSpPr>
        <p:grpSpPr>
          <a:xfrm>
            <a:off x="1116919" y="3429000"/>
            <a:ext cx="8546373" cy="1324525"/>
            <a:chOff x="1116919" y="2804360"/>
            <a:chExt cx="8546373" cy="1324525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E291AB57-180C-BE1D-C5AF-0485CAEECD05}"/>
                </a:ext>
              </a:extLst>
            </p:cNvPr>
            <p:cNvSpPr txBox="1">
              <a:spLocks/>
            </p:cNvSpPr>
            <p:nvPr/>
          </p:nvSpPr>
          <p:spPr>
            <a:xfrm>
              <a:off x="1116919" y="2928795"/>
              <a:ext cx="5585667" cy="553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dirty="0"/>
                <a:t>👉 Apply the style to all h1 elements and HTML files</a:t>
              </a:r>
              <a:endParaRPr lang="it-IT" sz="16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62A91F-6FBA-2F87-CCE3-3D46B5E8F359}"/>
                </a:ext>
              </a:extLst>
            </p:cNvPr>
            <p:cNvSpPr txBox="1"/>
            <p:nvPr/>
          </p:nvSpPr>
          <p:spPr>
            <a:xfrm>
              <a:off x="1116919" y="3482554"/>
              <a:ext cx="60952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⚠ Caution! Element selectors apply a style to all HTML elements of that type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11FCB3-6124-D120-394D-A46FED404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2175" y="2804360"/>
              <a:ext cx="2451117" cy="1249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660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B94AC-64BE-3309-A586-AD723F193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5E30A3-57A7-BF6D-4812-DA8CB25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-CLASS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53BFC-2EFE-FD3B-0246-5D077CF5B7EF}"/>
              </a:ext>
            </a:extLst>
          </p:cNvPr>
          <p:cNvSpPr txBox="1"/>
          <p:nvPr/>
        </p:nvSpPr>
        <p:spPr>
          <a:xfrm>
            <a:off x="1116919" y="2045716"/>
            <a:ext cx="9326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💡CSS selectors allow us to select HTML elements and apply styles to them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157D9DC-9B6C-3786-FBCD-4781787A5BA5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Classes are used to group multiple elements that share the same style</a:t>
            </a:r>
            <a:br>
              <a:rPr lang="en-US" sz="1600" dirty="0"/>
            </a:br>
            <a:r>
              <a:rPr lang="en-US" sz="1600" dirty="0"/>
              <a:t>
👉 You can add the same class to multiple elements!</a:t>
            </a:r>
            <a:endParaRPr lang="it-IT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80F96F-9B3F-03DE-FCC7-C0214577A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475" y="4300403"/>
            <a:ext cx="1704975" cy="876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4F15EC-79B1-E5BD-5192-700655ADA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475" y="3260944"/>
            <a:ext cx="41624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046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378</TotalTime>
  <Words>2235</Words>
  <Application>Microsoft Office PowerPoint</Application>
  <PresentationFormat>Widescreen</PresentationFormat>
  <Paragraphs>182</Paragraphs>
  <Slides>36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CSS</vt:lpstr>
      <vt:lpstr>CSS</vt:lpstr>
      <vt:lpstr>CSS</vt:lpstr>
      <vt:lpstr>CSS-INLINE CSS</vt:lpstr>
      <vt:lpstr>CSS-INTERNAL CSS</vt:lpstr>
      <vt:lpstr>CSS-EXTERNAL CSS</vt:lpstr>
      <vt:lpstr>CSS – EXERCISE 1</vt:lpstr>
      <vt:lpstr>CSS-ELEMENT SELECTORS</vt:lpstr>
      <vt:lpstr>CSS-CLASS SELECTORS</vt:lpstr>
      <vt:lpstr>CSS-ID SELECTORS</vt:lpstr>
      <vt:lpstr>CSS-ATTRIBUTE SELECTORS</vt:lpstr>
      <vt:lpstr>CSS-UNIVERSAL SELECTORS</vt:lpstr>
      <vt:lpstr>CSS – EXERCISE 2</vt:lpstr>
      <vt:lpstr>CSS-CHROME DEVELOPER TOOLS</vt:lpstr>
      <vt:lpstr>CSS-CHROME DEVELOPER TOOLS</vt:lpstr>
      <vt:lpstr>CSS-CHROME DEVELOPER TOOLS</vt:lpstr>
      <vt:lpstr>CSS-BOX MODEL</vt:lpstr>
      <vt:lpstr>CSS-DIV ELEMENT</vt:lpstr>
      <vt:lpstr>CSS-CASCADE AND SPECIFICITY</vt:lpstr>
      <vt:lpstr>CSS-STYLE TYPE PRIORITY</vt:lpstr>
      <vt:lpstr>CSS-SELECTOR SPECIFICITY PRIORITY</vt:lpstr>
      <vt:lpstr>CSS-!important RULE</vt:lpstr>
      <vt:lpstr>CSS – EXERCISE 3</vt:lpstr>
      <vt:lpstr>CSS – POSITIONING</vt:lpstr>
      <vt:lpstr>CSS – POSITIONING</vt:lpstr>
      <vt:lpstr>CSS – POSITIONING</vt:lpstr>
      <vt:lpstr>CSS – EXERCISE 4</vt:lpstr>
      <vt:lpstr>CSS – DISPLAY</vt:lpstr>
      <vt:lpstr>CSS – DISPLAY</vt:lpstr>
      <vt:lpstr>CSS – EXERCISE 5</vt:lpstr>
      <vt:lpstr>CSS – FLOAT</vt:lpstr>
      <vt:lpstr>CSS – FLOAT</vt:lpstr>
      <vt:lpstr>CSS – EXERCISE 6</vt:lpstr>
      <vt:lpstr>CSS – RESPONSIVNESS</vt:lpstr>
      <vt:lpstr>CSS – RESPONSIVNESS</vt:lpstr>
      <vt:lpstr>CSS – FINAL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</cp:lastModifiedBy>
  <cp:revision>74</cp:revision>
  <dcterms:created xsi:type="dcterms:W3CDTF">2024-02-12T13:35:47Z</dcterms:created>
  <dcterms:modified xsi:type="dcterms:W3CDTF">2025-03-13T14:08:51Z</dcterms:modified>
</cp:coreProperties>
</file>